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2" r:id="rId13"/>
    <p:sldId id="268" r:id="rId14"/>
    <p:sldId id="288" r:id="rId15"/>
    <p:sldId id="270" r:id="rId16"/>
    <p:sldId id="291" r:id="rId17"/>
    <p:sldId id="272" r:id="rId18"/>
    <p:sldId id="292" r:id="rId19"/>
    <p:sldId id="293" r:id="rId20"/>
    <p:sldId id="273" r:id="rId21"/>
    <p:sldId id="274" r:id="rId22"/>
    <p:sldId id="298" r:id="rId23"/>
    <p:sldId id="299" r:id="rId24"/>
    <p:sldId id="300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9" r:id="rId33"/>
    <p:sldId id="290" r:id="rId34"/>
    <p:sldId id="303" r:id="rId35"/>
    <p:sldId id="281" r:id="rId36"/>
    <p:sldId id="282" r:id="rId37"/>
    <p:sldId id="283" r:id="rId38"/>
    <p:sldId id="284" r:id="rId39"/>
    <p:sldId id="285" r:id="rId40"/>
    <p:sldId id="286" r:id="rId41"/>
    <p:sldId id="287" r:id="rId42"/>
  </p:sldIdLst>
  <p:sldSz cx="18288000" cy="10287000"/>
  <p:notesSz cx="6858000" cy="9144000"/>
  <p:embeddedFontLst>
    <p:embeddedFont>
      <p:font typeface="Antic"/>
      <p:regular r:id="rId44"/>
    </p:embeddedFont>
    <p:embeddedFont>
      <p:font typeface="Antic Italics"/>
      <p:regular r:id="rId45"/>
    </p:embeddedFont>
    <p:embeddedFont>
      <p:font typeface="Barlow Italics"/>
      <p:regular r:id="rId46"/>
    </p:embeddedFont>
    <p:embeddedFont>
      <p:font typeface="Barlow Light" panose="00000400000000000000" pitchFamily="2" charset="0"/>
      <p:regular r:id="rId47"/>
      <p:italic r:id="rId48"/>
    </p:embeddedFont>
    <p:embeddedFont>
      <p:font typeface="Barlow Light Bold"/>
      <p:regular r:id="rId49"/>
    </p:embeddedFont>
    <p:embeddedFont>
      <p:font typeface="Barlow Light Italics"/>
      <p:regular r:id="rId50"/>
    </p:embeddedFont>
    <p:embeddedFont>
      <p:font typeface="Barlow SemiCondensed Bold Italics"/>
      <p:regular r:id="rId51"/>
    </p:embeddedFont>
    <p:embeddedFont>
      <p:font typeface="Barlow SemiCondensed Italics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aret Italics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450" autoAdjust="0"/>
  </p:normalViewPr>
  <p:slideViewPr>
    <p:cSldViewPr>
      <p:cViewPr varScale="1">
        <p:scale>
          <a:sx n="37" d="100"/>
          <a:sy n="37" d="100"/>
        </p:scale>
        <p:origin x="129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B473C-4971-416F-9659-AA3514C828BF}" type="datetimeFigureOut">
              <a:rPr lang="en-ID" smtClean="0"/>
              <a:t>02/08/2023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840A3-2BC5-44EA-AF04-CCB4D7F7AF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211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40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3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852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04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08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09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673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617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87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5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34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16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3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45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51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57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840A3-2BC5-44EA-AF04-CCB4D7F7AF8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745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22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21180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2067" y="1194147"/>
            <a:ext cx="7015869" cy="68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64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455772" y="1452910"/>
            <a:ext cx="3273379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8331947" y="1681510"/>
            <a:ext cx="2579674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9837905" y="8624946"/>
            <a:ext cx="7536182" cy="47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0"/>
              </a:lnSpc>
            </a:pPr>
            <a:r>
              <a:rPr lang="en-US" sz="2772">
                <a:solidFill>
                  <a:srgbClr val="FFFFFF"/>
                </a:solidFill>
                <a:latin typeface="Antic Italics"/>
              </a:rPr>
              <a:t>Program Studi Informatika</a:t>
            </a:r>
          </a:p>
        </p:txBody>
      </p:sp>
      <p:sp>
        <p:nvSpPr>
          <p:cNvPr id="15" name="AutoShape 15"/>
          <p:cNvSpPr/>
          <p:nvPr/>
        </p:nvSpPr>
        <p:spPr>
          <a:xfrm rot="-4296374">
            <a:off x="7664593" y="8238520"/>
            <a:ext cx="2128063" cy="0"/>
          </a:xfrm>
          <a:prstGeom prst="line">
            <a:avLst/>
          </a:prstGeom>
          <a:ln w="28575" cap="flat">
            <a:solidFill>
              <a:srgbClr val="D5C5AC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D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 flipV="1">
            <a:off x="-115970" y="449132"/>
            <a:ext cx="2289340" cy="11488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32542" y="2448676"/>
            <a:ext cx="14350280" cy="255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300">
                <a:solidFill>
                  <a:srgbClr val="F1ECE5"/>
                </a:solidFill>
                <a:latin typeface="Barlow SemiCondensed Bold Italics"/>
              </a:rPr>
              <a:t>SENTIMENT ANALYSIS PEMILIHAN CALON PRESIDEN 2024 MENGGUNAKAN ALGORITMA SUPPORT VECTOR MACHINE (SVM)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14577837" y="4897356"/>
            <a:ext cx="2673220" cy="267322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9470" y="6586849"/>
            <a:ext cx="2366144" cy="16659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863250" y="6919643"/>
            <a:ext cx="2096743" cy="52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011">
                <a:solidFill>
                  <a:srgbClr val="FFFFFF"/>
                </a:solidFill>
                <a:latin typeface="Antic Italics"/>
              </a:rPr>
              <a:t>Oleh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1922" y="6785374"/>
            <a:ext cx="6139862" cy="11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algn="just">
              <a:lnSpc>
                <a:spcPts val="4739"/>
              </a:lnSpc>
            </a:pPr>
            <a:r>
              <a:rPr lang="en-US" sz="3385" spc="236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37905" y="7460245"/>
            <a:ext cx="4186290" cy="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1"/>
              </a:lnSpc>
            </a:pPr>
            <a:r>
              <a:rPr lang="en-US" sz="3858">
                <a:solidFill>
                  <a:srgbClr val="FFFFFF"/>
                </a:solidFill>
                <a:latin typeface="Garet Italics"/>
              </a:rPr>
              <a:t>Michael Alfonso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7905" y="8171843"/>
            <a:ext cx="4513382" cy="41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FFFFFF"/>
                </a:solidFill>
                <a:latin typeface="Antic Italics"/>
              </a:rPr>
              <a:t>NIM 32190039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4447" y="2752294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730630"/>
            <a:ext cx="9706137" cy="692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5. PENERAPAN ALGORITMA SVM UNTUK ANALISIS SENTIMEN PADA DATA TWITTER KOMISI PEMBERANTASAN KORUPSI REPUBLIK INDONESIA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 Dedi Darwis, Eka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Shintya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Pratiwi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A.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Ferico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Octaviansyah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Pasaribu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Hasil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dibagi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menjadi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3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kelas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positif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15%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dan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 Lalu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precession, recall, dan F1- score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dapat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disimpulkan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sentimen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KPK sangat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kurang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presentase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77%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serta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pengujian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82%, precision 90%, recall 88%, dan f1-score 89%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10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5649422" y="915683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141447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26003" y="613162"/>
            <a:ext cx="7568102" cy="104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Penelitian</a:t>
            </a:r>
            <a:r>
              <a:rPr lang="en-US" sz="65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6500" dirty="0" err="1">
                <a:solidFill>
                  <a:srgbClr val="695941"/>
                </a:solidFill>
                <a:latin typeface="Barlow SemiCondensed Italics"/>
              </a:rPr>
              <a:t>Terdahulu</a:t>
            </a:r>
            <a:endParaRPr lang="en-US" sz="6500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7" y="9237376"/>
            <a:ext cx="1221094" cy="501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0AAB9D6-C2CF-3CCB-2176-CB15F429D5CE}"/>
              </a:ext>
            </a:extLst>
          </p:cNvPr>
          <p:cNvGrpSpPr/>
          <p:nvPr/>
        </p:nvGrpSpPr>
        <p:grpSpPr>
          <a:xfrm>
            <a:off x="49132" y="4777117"/>
            <a:ext cx="4202238" cy="823888"/>
            <a:chOff x="0" y="0"/>
            <a:chExt cx="812800" cy="520203"/>
          </a:xfrm>
        </p:grpSpPr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4471E3D-218E-1027-4CFE-158150863D9E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0" name="TextBox 13">
              <a:extLst>
                <a:ext uri="{FF2B5EF4-FFF2-40B4-BE49-F238E27FC236}">
                  <a16:creationId xmlns:a16="http://schemas.microsoft.com/office/drawing/2014/main" id="{C562608E-BD96-9C31-EE15-BED29ACAA51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868CD78C-2AAA-8220-2EC8-6605E9E1A242}"/>
              </a:ext>
            </a:extLst>
          </p:cNvPr>
          <p:cNvSpPr txBox="1"/>
          <p:nvPr/>
        </p:nvSpPr>
        <p:spPr>
          <a:xfrm>
            <a:off x="1231085" y="4747055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1</a:t>
            </a:r>
          </a:p>
        </p:txBody>
      </p:sp>
      <p:grpSp>
        <p:nvGrpSpPr>
          <p:cNvPr id="52" name="Group 19">
            <a:extLst>
              <a:ext uri="{FF2B5EF4-FFF2-40B4-BE49-F238E27FC236}">
                <a16:creationId xmlns:a16="http://schemas.microsoft.com/office/drawing/2014/main" id="{5F514638-AE05-1438-C314-A2291B8D1F86}"/>
              </a:ext>
            </a:extLst>
          </p:cNvPr>
          <p:cNvGrpSpPr/>
          <p:nvPr/>
        </p:nvGrpSpPr>
        <p:grpSpPr>
          <a:xfrm>
            <a:off x="3728800" y="4777117"/>
            <a:ext cx="4202238" cy="823888"/>
            <a:chOff x="0" y="0"/>
            <a:chExt cx="812800" cy="520203"/>
          </a:xfrm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22EDC4D3-74BE-0559-29E6-31F39946947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867EA197-43E8-E54B-4223-911661BD740C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22">
            <a:extLst>
              <a:ext uri="{FF2B5EF4-FFF2-40B4-BE49-F238E27FC236}">
                <a16:creationId xmlns:a16="http://schemas.microsoft.com/office/drawing/2014/main" id="{19377D7F-EEC4-02D5-3CB0-0DB1A4784E4F}"/>
              </a:ext>
            </a:extLst>
          </p:cNvPr>
          <p:cNvSpPr txBox="1"/>
          <p:nvPr/>
        </p:nvSpPr>
        <p:spPr>
          <a:xfrm>
            <a:off x="4906352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Barlow Light Italics"/>
              </a:rPr>
              <a:t>2</a:t>
            </a:r>
          </a:p>
        </p:txBody>
      </p:sp>
      <p:grpSp>
        <p:nvGrpSpPr>
          <p:cNvPr id="56" name="Group 23">
            <a:extLst>
              <a:ext uri="{FF2B5EF4-FFF2-40B4-BE49-F238E27FC236}">
                <a16:creationId xmlns:a16="http://schemas.microsoft.com/office/drawing/2014/main" id="{F4E21A3E-97F1-725B-600E-9640EE371C67}"/>
              </a:ext>
            </a:extLst>
          </p:cNvPr>
          <p:cNvGrpSpPr/>
          <p:nvPr/>
        </p:nvGrpSpPr>
        <p:grpSpPr>
          <a:xfrm>
            <a:off x="7336241" y="4777117"/>
            <a:ext cx="4202238" cy="823888"/>
            <a:chOff x="0" y="0"/>
            <a:chExt cx="812800" cy="520203"/>
          </a:xfrm>
        </p:grpSpPr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C0D331CF-FEC7-BAAD-401F-EC99F53366DF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CFA27046-924F-9B64-3618-673DC53937E0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26">
            <a:extLst>
              <a:ext uri="{FF2B5EF4-FFF2-40B4-BE49-F238E27FC236}">
                <a16:creationId xmlns:a16="http://schemas.microsoft.com/office/drawing/2014/main" id="{2A816EF0-3099-27A1-4544-1EFB28B5F2A0}"/>
              </a:ext>
            </a:extLst>
          </p:cNvPr>
          <p:cNvSpPr txBox="1"/>
          <p:nvPr/>
        </p:nvSpPr>
        <p:spPr>
          <a:xfrm>
            <a:off x="8582096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3</a:t>
            </a: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ED0DF234-8938-32BE-6F9A-4B8CF734D003}"/>
              </a:ext>
            </a:extLst>
          </p:cNvPr>
          <p:cNvGrpSpPr/>
          <p:nvPr/>
        </p:nvGrpSpPr>
        <p:grpSpPr>
          <a:xfrm>
            <a:off x="10943682" y="4777117"/>
            <a:ext cx="4202238" cy="823888"/>
            <a:chOff x="0" y="0"/>
            <a:chExt cx="812800" cy="520203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AE3E87E3-D882-BBFC-3C34-72A141039380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CABB7EF6-F7AD-77DE-9F00-9E9182634864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30">
            <a:extLst>
              <a:ext uri="{FF2B5EF4-FFF2-40B4-BE49-F238E27FC236}">
                <a16:creationId xmlns:a16="http://schemas.microsoft.com/office/drawing/2014/main" id="{3F822213-1365-DED2-5148-C416A4B658A6}"/>
              </a:ext>
            </a:extLst>
          </p:cNvPr>
          <p:cNvSpPr txBox="1"/>
          <p:nvPr/>
        </p:nvSpPr>
        <p:spPr>
          <a:xfrm>
            <a:off x="12169315" y="4770868"/>
            <a:ext cx="218559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695941"/>
                </a:solidFill>
                <a:latin typeface="Barlow Light Italics"/>
              </a:rPr>
              <a:t>4</a:t>
            </a:r>
          </a:p>
        </p:txBody>
      </p:sp>
      <p:sp>
        <p:nvSpPr>
          <p:cNvPr id="65" name="TextBox 36">
            <a:extLst>
              <a:ext uri="{FF2B5EF4-FFF2-40B4-BE49-F238E27FC236}">
                <a16:creationId xmlns:a16="http://schemas.microsoft.com/office/drawing/2014/main" id="{2A515671-7C16-F74E-80DA-26B38953173E}"/>
              </a:ext>
            </a:extLst>
          </p:cNvPr>
          <p:cNvSpPr txBox="1"/>
          <p:nvPr/>
        </p:nvSpPr>
        <p:spPr>
          <a:xfrm>
            <a:off x="296393" y="5981166"/>
            <a:ext cx="361270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Correlation Between Twitter Sentiment Analysis with Three Kernels Using Algorithm Support Vector Machine (SVM) Governor Candidate Electability Level.</a:t>
            </a:r>
          </a:p>
          <a:p>
            <a:pPr algn="just"/>
            <a:endParaRPr lang="en-US" sz="2400" dirty="0">
              <a:solidFill>
                <a:srgbClr val="695941"/>
              </a:solidFill>
              <a:latin typeface="Barlow SemiCondensed Italics"/>
            </a:endParaRPr>
          </a:p>
        </p:txBody>
      </p:sp>
      <p:grpSp>
        <p:nvGrpSpPr>
          <p:cNvPr id="72" name="Group 11">
            <a:extLst>
              <a:ext uri="{FF2B5EF4-FFF2-40B4-BE49-F238E27FC236}">
                <a16:creationId xmlns:a16="http://schemas.microsoft.com/office/drawing/2014/main" id="{F8925309-1078-4E3A-8AD0-EF32C4A84D4A}"/>
              </a:ext>
            </a:extLst>
          </p:cNvPr>
          <p:cNvGrpSpPr/>
          <p:nvPr/>
        </p:nvGrpSpPr>
        <p:grpSpPr>
          <a:xfrm>
            <a:off x="14542265" y="4794466"/>
            <a:ext cx="4202238" cy="823888"/>
            <a:chOff x="0" y="0"/>
            <a:chExt cx="812800" cy="520203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1EA75CD9-25E4-65E6-25BE-705321410BA6}"/>
                </a:ext>
              </a:extLst>
            </p:cNvPr>
            <p:cNvSpPr/>
            <p:nvPr/>
          </p:nvSpPr>
          <p:spPr>
            <a:xfrm>
              <a:off x="0" y="0"/>
              <a:ext cx="812800" cy="520203"/>
            </a:xfrm>
            <a:custGeom>
              <a:avLst/>
              <a:gdLst/>
              <a:ahLst/>
              <a:cxnLst/>
              <a:rect l="l" t="t" r="r" b="b"/>
              <a:pathLst>
                <a:path w="812800" h="520203">
                  <a:moveTo>
                    <a:pt x="0" y="0"/>
                  </a:moveTo>
                  <a:lnTo>
                    <a:pt x="609600" y="0"/>
                  </a:lnTo>
                  <a:lnTo>
                    <a:pt x="812800" y="260102"/>
                  </a:lnTo>
                  <a:lnTo>
                    <a:pt x="609600" y="520203"/>
                  </a:lnTo>
                  <a:lnTo>
                    <a:pt x="0" y="520203"/>
                  </a:lnTo>
                  <a:lnTo>
                    <a:pt x="203200" y="260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92A4245D-4C40-2468-6925-4686ADDB9C87}"/>
                </a:ext>
              </a:extLst>
            </p:cNvPr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18">
            <a:extLst>
              <a:ext uri="{FF2B5EF4-FFF2-40B4-BE49-F238E27FC236}">
                <a16:creationId xmlns:a16="http://schemas.microsoft.com/office/drawing/2014/main" id="{7A3B0B1C-E866-59A7-715C-ED4467D85978}"/>
              </a:ext>
            </a:extLst>
          </p:cNvPr>
          <p:cNvSpPr txBox="1"/>
          <p:nvPr/>
        </p:nvSpPr>
        <p:spPr>
          <a:xfrm>
            <a:off x="15724218" y="4764404"/>
            <a:ext cx="2185598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695941"/>
                </a:solidFill>
                <a:latin typeface="Barlow Italics"/>
              </a:rPr>
              <a:t>5</a:t>
            </a:r>
          </a:p>
        </p:txBody>
      </p:sp>
      <p:sp>
        <p:nvSpPr>
          <p:cNvPr id="78" name="TextBox 37">
            <a:extLst>
              <a:ext uri="{FF2B5EF4-FFF2-40B4-BE49-F238E27FC236}">
                <a16:creationId xmlns:a16="http://schemas.microsoft.com/office/drawing/2014/main" id="{B81A7C7B-D1DB-751A-6393-273042933BEE}"/>
              </a:ext>
            </a:extLst>
          </p:cNvPr>
          <p:cNvSpPr txBox="1"/>
          <p:nvPr/>
        </p:nvSpPr>
        <p:spPr>
          <a:xfrm>
            <a:off x="315196" y="8294460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sv-SE" sz="2000" dirty="0">
                <a:solidFill>
                  <a:srgbClr val="695941"/>
                </a:solidFill>
                <a:latin typeface="Barlow Light"/>
              </a:rPr>
              <a:t>Kernel dengan akurasi terbaik adalah Gaussian RBF 90.58%, diikuti dengan Linear 85.87%, dan Polynomial 78.5</a:t>
            </a:r>
            <a:endParaRPr lang="en-US" sz="2000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81" name="TextBox 36">
            <a:extLst>
              <a:ext uri="{FF2B5EF4-FFF2-40B4-BE49-F238E27FC236}">
                <a16:creationId xmlns:a16="http://schemas.microsoft.com/office/drawing/2014/main" id="{52194441-9F8A-712B-93F5-E61544DF6CF9}"/>
              </a:ext>
            </a:extLst>
          </p:cNvPr>
          <p:cNvSpPr txBox="1"/>
          <p:nvPr/>
        </p:nvSpPr>
        <p:spPr>
          <a:xfrm>
            <a:off x="4081554" y="1568196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Analisis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Sentimen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Twitter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Kuliah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Online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Pasca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Covid-19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SemiCondensed Italics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 Support Vector Machine dan Naive Bayes.</a:t>
            </a: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B1628F9A-F756-9D75-20C6-E13BE79538ED}"/>
              </a:ext>
            </a:extLst>
          </p:cNvPr>
          <p:cNvSpPr txBox="1"/>
          <p:nvPr/>
        </p:nvSpPr>
        <p:spPr>
          <a:xfrm>
            <a:off x="4081554" y="3474184"/>
            <a:ext cx="350558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85%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SVM,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sedangkan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81.2%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Bayes.</a:t>
            </a:r>
          </a:p>
        </p:txBody>
      </p:sp>
      <p:sp>
        <p:nvSpPr>
          <p:cNvPr id="83" name="TextBox 36">
            <a:extLst>
              <a:ext uri="{FF2B5EF4-FFF2-40B4-BE49-F238E27FC236}">
                <a16:creationId xmlns:a16="http://schemas.microsoft.com/office/drawing/2014/main" id="{6366C40B-183D-B140-5A3A-2961E509FF49}"/>
              </a:ext>
            </a:extLst>
          </p:cNvPr>
          <p:cNvSpPr txBox="1"/>
          <p:nvPr/>
        </p:nvSpPr>
        <p:spPr>
          <a:xfrm>
            <a:off x="11081520" y="1936059"/>
            <a:ext cx="361270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KOMPARASI ALGORITMA NAIVE BAYES DAN SUPPORT VECTOR MACHINE UNTUK ANALISA SENTIMEN REVIEW FILM.</a:t>
            </a:r>
          </a:p>
        </p:txBody>
      </p:sp>
      <p:sp>
        <p:nvSpPr>
          <p:cNvPr id="84" name="TextBox 37">
            <a:extLst>
              <a:ext uri="{FF2B5EF4-FFF2-40B4-BE49-F238E27FC236}">
                <a16:creationId xmlns:a16="http://schemas.microsoft.com/office/drawing/2014/main" id="{9B648F9A-ED4C-9AA8-90BB-9A962B2646B1}"/>
              </a:ext>
            </a:extLst>
          </p:cNvPr>
          <p:cNvSpPr txBox="1"/>
          <p:nvPr/>
        </p:nvSpPr>
        <p:spPr>
          <a:xfrm>
            <a:off x="11081520" y="3443907"/>
            <a:ext cx="35055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90% dan untuk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84.5%.</a:t>
            </a:r>
          </a:p>
        </p:txBody>
      </p:sp>
      <p:sp>
        <p:nvSpPr>
          <p:cNvPr id="85" name="TextBox 36">
            <a:extLst>
              <a:ext uri="{FF2B5EF4-FFF2-40B4-BE49-F238E27FC236}">
                <a16:creationId xmlns:a16="http://schemas.microsoft.com/office/drawing/2014/main" id="{5CB9407A-A1D2-674F-F8DB-C078F6769EAD}"/>
              </a:ext>
            </a:extLst>
          </p:cNvPr>
          <p:cNvSpPr txBox="1"/>
          <p:nvPr/>
        </p:nvSpPr>
        <p:spPr>
          <a:xfrm>
            <a:off x="7311928" y="5930963"/>
            <a:ext cx="36127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sv-SE" sz="2400" dirty="0">
                <a:solidFill>
                  <a:srgbClr val="695941"/>
                </a:solidFill>
                <a:latin typeface="Barlow SemiCondensed Italics"/>
              </a:rPr>
              <a:t>Komparasi Algoritma SVM Dan Naive Bayes Untuk Klasifikasi Kestabilan Jaringan Listrik.</a:t>
            </a:r>
          </a:p>
        </p:txBody>
      </p:sp>
      <p:sp>
        <p:nvSpPr>
          <p:cNvPr id="86" name="TextBox 37">
            <a:extLst>
              <a:ext uri="{FF2B5EF4-FFF2-40B4-BE49-F238E27FC236}">
                <a16:creationId xmlns:a16="http://schemas.microsoft.com/office/drawing/2014/main" id="{F0BB375B-D7A4-6EF7-B8EE-FCC9E0ABCFD7}"/>
              </a:ext>
            </a:extLst>
          </p:cNvPr>
          <p:cNvSpPr txBox="1"/>
          <p:nvPr/>
        </p:nvSpPr>
        <p:spPr>
          <a:xfrm>
            <a:off x="7311928" y="7273827"/>
            <a:ext cx="350558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Support Vector Machine pada data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kestabilan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jaringan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mendapatkan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98.8%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sementara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jika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Naïve Bayes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97.64%.</a:t>
            </a:r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1705443F-01A7-90AE-F9E3-7DC36D7A58FE}"/>
              </a:ext>
            </a:extLst>
          </p:cNvPr>
          <p:cNvSpPr txBox="1"/>
          <p:nvPr/>
        </p:nvSpPr>
        <p:spPr>
          <a:xfrm>
            <a:off x="14542265" y="5986994"/>
            <a:ext cx="361270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695941"/>
                </a:solidFill>
                <a:latin typeface="Barlow SemiCondensed Italics"/>
              </a:rPr>
              <a:t>PENERAPAN ALGORITMA SVM UNTUK ANALISIS SENTIMEN PADA DATA TWITTER KOMISI PEMBERANTASAN KORUPSI REPUBLIK INDONESIA</a:t>
            </a:r>
          </a:p>
        </p:txBody>
      </p:sp>
      <p:sp>
        <p:nvSpPr>
          <p:cNvPr id="88" name="TextBox 37">
            <a:extLst>
              <a:ext uri="{FF2B5EF4-FFF2-40B4-BE49-F238E27FC236}">
                <a16:creationId xmlns:a16="http://schemas.microsoft.com/office/drawing/2014/main" id="{C5FC4AFA-0507-9DA5-CB29-635C46BDE1B1}"/>
              </a:ext>
            </a:extLst>
          </p:cNvPr>
          <p:cNvSpPr txBox="1"/>
          <p:nvPr/>
        </p:nvSpPr>
        <p:spPr>
          <a:xfrm>
            <a:off x="14542265" y="7930867"/>
            <a:ext cx="3505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Pengujian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akurasi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SVM </a:t>
            </a:r>
            <a:r>
              <a:rPr lang="en-US" sz="2000" dirty="0" err="1">
                <a:solidFill>
                  <a:srgbClr val="695941"/>
                </a:solidFill>
                <a:latin typeface="Barlow Light"/>
              </a:rPr>
              <a:t>sebesar</a:t>
            </a:r>
            <a:r>
              <a:rPr lang="en-US" sz="2000" dirty="0">
                <a:solidFill>
                  <a:srgbClr val="695941"/>
                </a:solidFill>
                <a:latin typeface="Barlow Light"/>
              </a:rPr>
              <a:t> 82%, precision 90%, recall 88%, dan f1-score 89%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70037" y="2397758"/>
            <a:ext cx="6747927" cy="666719"/>
            <a:chOff x="0" y="0"/>
            <a:chExt cx="4435820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6893914" y="3957646"/>
            <a:ext cx="4500173" cy="447562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26799" y="4203727"/>
            <a:ext cx="1301556" cy="58792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65680" y="6321949"/>
            <a:ext cx="1074026" cy="1074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48048" y="7061485"/>
            <a:ext cx="3981823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Koefisien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Korelasi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Pearson Product Moment Correlation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6601788" y="7727052"/>
            <a:ext cx="1301556" cy="5879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702398">
            <a:off x="10501337" y="7425605"/>
            <a:ext cx="1277711" cy="44031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9426446">
            <a:off x="7219582" y="4045323"/>
            <a:ext cx="1277711" cy="44031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965680" y="3285122"/>
            <a:ext cx="1074026" cy="107402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700002" y="3285122"/>
            <a:ext cx="1074026" cy="1074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700002" y="6195459"/>
            <a:ext cx="1074026" cy="107402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359949" y="1719015"/>
            <a:ext cx="7568102" cy="11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95941"/>
                </a:solidFill>
                <a:latin typeface="Barlow SemiCondensed Italics"/>
              </a:rPr>
              <a:t>Metodologi Penelitian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8048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695941"/>
                </a:solidFill>
                <a:latin typeface="Barlow SemiCondensed Italics"/>
              </a:rPr>
              <a:t>Labeling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02330" y="3472833"/>
            <a:ext cx="26680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Preprocessing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44200" y="6393927"/>
            <a:ext cx="5134584" cy="56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Pembobotan</a:t>
            </a:r>
            <a:r>
              <a:rPr lang="en-US" sz="3499" dirty="0">
                <a:solidFill>
                  <a:srgbClr val="695941"/>
                </a:solidFill>
                <a:latin typeface="Barlow SemiCondensed Italics"/>
              </a:rPr>
              <a:t> dan </a:t>
            </a: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Klasifikasi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48048" y="6393927"/>
            <a:ext cx="3981823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695941"/>
                </a:solidFill>
                <a:latin typeface="Barlow SemiCondensed Italics"/>
              </a:rPr>
              <a:t>Korelasi</a:t>
            </a:r>
            <a:endParaRPr lang="en-US" sz="3499" dirty="0">
              <a:solidFill>
                <a:srgbClr val="695941"/>
              </a:solidFill>
              <a:latin typeface="Barlow SemiCondensed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848048" y="4136329"/>
            <a:ext cx="3981823" cy="125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Pelabelan data menjadi 3 jenis label yaitu Positif, Netral, dan Negatif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88565" y="4136329"/>
            <a:ext cx="3981823" cy="83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Pembersihan data dari noise agar siap digunakan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6961" y="7061485"/>
            <a:ext cx="3981823" cy="256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Pembobotan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TF-IDF,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klasifikasi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dengan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algoritma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SVM, dan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evaluasi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1" name="AutoShape 41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2" name="AutoShape 42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08777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12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2C2A49-618B-D0DE-4372-8692C1077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84" y="2077585"/>
            <a:ext cx="7173715" cy="78116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2295" y="97986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24911" y="16136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Kerangka Berpikir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AutoShape 2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ntic Italics"/>
              </a:rPr>
              <a:t>13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299D44-3CB0-E386-D125-08B112E3E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12" y="2173443"/>
            <a:ext cx="7220970" cy="70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5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412547" y="1824280"/>
            <a:ext cx="9966459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Labeling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14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1026" name="Picture 2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9703F10D-ED98-17B1-E343-E9031821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29512" r="63684" b="26509"/>
          <a:stretch/>
        </p:blipFill>
        <p:spPr bwMode="auto">
          <a:xfrm>
            <a:off x="5295523" y="2941606"/>
            <a:ext cx="3162728" cy="421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42C0CDC1-C648-4754-9B29-F7B01118E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4" t="26326" r="38737" b="29695"/>
          <a:stretch/>
        </p:blipFill>
        <p:spPr bwMode="auto">
          <a:xfrm>
            <a:off x="8833764" y="2962714"/>
            <a:ext cx="3006299" cy="42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6814E9EC-B4A5-BC1E-61E2-E2E2B7B59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2" t="29128" r="12281" b="27241"/>
          <a:stretch/>
        </p:blipFill>
        <p:spPr bwMode="auto">
          <a:xfrm>
            <a:off x="12161589" y="2941606"/>
            <a:ext cx="3044520" cy="42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91305" y="1940046"/>
            <a:ext cx="9966459" cy="61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Preprocessing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Preprocessing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Lowercasing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Puctuation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Tokenizing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Slang Word Conversion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Stop Word Removal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Stemming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Synonim</a:t>
            </a:r>
            <a:endParaRPr lang="en-US" sz="3399" dirty="0">
              <a:solidFill>
                <a:srgbClr val="FFFFFF"/>
              </a:solidFill>
              <a:latin typeface="Barlow Light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16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  <p:extLst>
      <p:ext uri="{BB962C8B-B14F-4D97-AF65-F5344CB8AC3E}">
        <p14:creationId xmlns:p14="http://schemas.microsoft.com/office/powerpoint/2010/main" val="348242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91118" y="4458048"/>
            <a:ext cx="2278083" cy="59061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91118" y="6424724"/>
            <a:ext cx="3370089" cy="88913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91118" y="8132237"/>
            <a:ext cx="2537502" cy="92958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193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Penilaian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bobot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frekuensi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distribusi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91118" y="3751903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TF (Term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kemunculan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suatu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pada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291118" y="5160900"/>
            <a:ext cx="12823348" cy="116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IDF (Inverse Document Frequency)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banyak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dokumen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mengandung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tertentu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291118" y="7428154"/>
            <a:ext cx="12144245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TF-IDF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dengan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persamaan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367972" y="1581870"/>
            <a:ext cx="10523142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BBA917-1775-71D7-A361-D79BEE9E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757" y="4069725"/>
            <a:ext cx="14778676" cy="16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95631" y="131957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524489" y="1666558"/>
            <a:ext cx="1774165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Barlow Light Bold"/>
              </a:rPr>
              <a:t>TF-IDF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D28DC-40E9-9D34-DF6B-AE2D9EFC5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686" y="1733720"/>
            <a:ext cx="6068736" cy="8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613"/>
          <a:stretch>
            <a:fillRect/>
          </a:stretch>
        </p:blipFill>
        <p:spPr>
          <a:xfrm>
            <a:off x="5699037" y="1819368"/>
            <a:ext cx="8244987" cy="5495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246666">
            <a:off x="13633827" y="6463589"/>
            <a:ext cx="2526256" cy="713667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99037" y="7733786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Tercatat menurut BPS (Badan Pusat Statistik) data pemilih meningkat setiap tahunnya dari 2004 sampai dengan 2019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EE8E82F5-DDB0-811F-59A5-8A6F2352E196}"/>
              </a:ext>
            </a:extLst>
          </p:cNvPr>
          <p:cNvSpPr txBox="1"/>
          <p:nvPr/>
        </p:nvSpPr>
        <p:spPr>
          <a:xfrm>
            <a:off x="5092866" y="760153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 l="12422" t="26267" r="10916" b="23715"/>
          <a:stretch>
            <a:fillRect/>
          </a:stretch>
        </p:blipFill>
        <p:spPr>
          <a:xfrm>
            <a:off x="5222380" y="4456621"/>
            <a:ext cx="5809049" cy="379008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salah satu metode klasifikasi untuk menemukan hyperplane terbaik untuk memisahkan 2 kelas (dalam Rahutomo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84248" y="4389946"/>
            <a:ext cx="4400936" cy="178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Terlihat 2 buah kelas dipisahkan oleh sebuah </a:t>
            </a:r>
            <a:r>
              <a:rPr lang="en-US" sz="3399">
                <a:solidFill>
                  <a:srgbClr val="FFFFFF"/>
                </a:solidFill>
                <a:latin typeface="Barlow Light Italics"/>
              </a:rPr>
              <a:t>hyperplane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1895" y="3984926"/>
            <a:ext cx="5748137" cy="1136514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0523142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(Kernel)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(Radial Basis Function)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menganalisis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2 data yang tidak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terpisah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F7EDDF5-2111-3508-29BD-A4FF26592564}"/>
              </a:ext>
            </a:extLst>
          </p:cNvPr>
          <p:cNvSpPr txBox="1"/>
          <p:nvPr/>
        </p:nvSpPr>
        <p:spPr>
          <a:xfrm>
            <a:off x="3719894" y="5831164"/>
            <a:ext cx="10523142" cy="177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RBF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karena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teks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sulit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dipisahkan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secara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linear, juga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komposisi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kurang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mendukung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 Italics"/>
              </a:rPr>
              <a:t>penggunaan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 kernel ini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7F4F154E-1EAB-2B13-F019-E216E6B181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5971" y="3309877"/>
            <a:ext cx="5961548" cy="3477569"/>
          </a:xfrm>
          <a:prstGeom prst="rect">
            <a:avLst/>
          </a:prstGeom>
        </p:spPr>
      </p:pic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Diketahui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769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216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Lalu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Barlow Light Italics"/>
              </a:rPr>
              <a:t>Euclidean Distance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per masing-masing data,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: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3EAA6501-670A-9854-BD56-C8FE0D21D3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93373" y="4188963"/>
            <a:ext cx="10968738" cy="35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3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Data Baru (2,2)</a:t>
            </a: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E07D1593-B1B2-8308-780A-33EA345FA0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09071" y="3605764"/>
            <a:ext cx="4783674" cy="413504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C9978DDC-C934-D4D3-E743-4D10DBA7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51559" y="3483276"/>
            <a:ext cx="5748137" cy="11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1204564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19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C4F265D-EF75-C270-0FC8-43D3B9E985BB}"/>
              </a:ext>
            </a:extLst>
          </p:cNvPr>
          <p:cNvSpPr txBox="1"/>
          <p:nvPr/>
        </p:nvSpPr>
        <p:spPr>
          <a:xfrm>
            <a:off x="5367972" y="1591395"/>
            <a:ext cx="10523142" cy="141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Support Vector Machine </a:t>
            </a:r>
          </a:p>
          <a:p>
            <a:pPr>
              <a:lnSpc>
                <a:spcPts val="5880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Hitung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jarak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</a:t>
            </a:r>
          </a:p>
        </p:txBody>
      </p:sp>
      <p:pic>
        <p:nvPicPr>
          <p:cNvPr id="42" name="Picture 35">
            <a:extLst>
              <a:ext uri="{FF2B5EF4-FFF2-40B4-BE49-F238E27FC236}">
                <a16:creationId xmlns:a16="http://schemas.microsoft.com/office/drawing/2014/main" id="{D38C86D7-D14B-342D-4F24-CC4B6D12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49840" y="3791730"/>
            <a:ext cx="7306127" cy="2869315"/>
          </a:xfrm>
          <a:prstGeom prst="rect">
            <a:avLst/>
          </a:prstGeom>
        </p:spPr>
      </p:pic>
      <p:sp>
        <p:nvSpPr>
          <p:cNvPr id="43" name="TextBox 39">
            <a:extLst>
              <a:ext uri="{FF2B5EF4-FFF2-40B4-BE49-F238E27FC236}">
                <a16:creationId xmlns:a16="http://schemas.microsoft.com/office/drawing/2014/main" id="{2DC09C1F-1227-6447-3FAA-05D4FA20FCB2}"/>
              </a:ext>
            </a:extLst>
          </p:cNvPr>
          <p:cNvSpPr txBox="1"/>
          <p:nvPr/>
        </p:nvSpPr>
        <p:spPr>
          <a:xfrm>
            <a:off x="5175382" y="6931928"/>
            <a:ext cx="10523142" cy="118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Didapat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sebagai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paling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kecil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sehingga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 2,2 masuk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kedalam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netral</a:t>
            </a:r>
            <a:endParaRPr lang="en-US" sz="3399" dirty="0">
              <a:solidFill>
                <a:srgbClr val="FFFFFF"/>
              </a:solidFill>
              <a:latin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6728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8207" y="3180800"/>
            <a:ext cx="10899501" cy="43061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TF-IDF dan SVM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16105" y="5143500"/>
            <a:ext cx="5454076" cy="4036696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31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Barlow Light Bold"/>
              </a:rPr>
              <a:t>K-Fold Cross Validation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Merupakan cara melakukan validasi dengan cara membagi sample secara acak sebanyak nilai K dari total  fold.  Lalu data tersebut dijadikan data testing sedangkan sisanya menjadi data training. (dalam Hutapea et al., 2018)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0025" y="3415871"/>
            <a:ext cx="13089967" cy="362340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K-Fold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05355" y="1326222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5383" y="4203563"/>
            <a:ext cx="6634482" cy="216198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67972" y="1591395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"/>
              </a:rPr>
              <a:t>23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2CBC4B49-EFA0-004B-7675-A5BBF523ACF9}"/>
              </a:ext>
            </a:extLst>
          </p:cNvPr>
          <p:cNvSpPr txBox="1"/>
          <p:nvPr/>
        </p:nvSpPr>
        <p:spPr>
          <a:xfrm>
            <a:off x="5367972" y="1591344"/>
            <a:ext cx="11273184" cy="25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Confusion Matrix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Confusion Matrix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berupa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matriks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berfungsi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kinerja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klasifikasi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berdasarkan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dataset dan label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sebenarnya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26714D63-2A8B-AD3D-86EC-0D2A45944D38}"/>
              </a:ext>
            </a:extLst>
          </p:cNvPr>
          <p:cNvSpPr txBox="1"/>
          <p:nvPr/>
        </p:nvSpPr>
        <p:spPr>
          <a:xfrm>
            <a:off x="4343400" y="6523924"/>
            <a:ext cx="13466469" cy="177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Nilai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ukuran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macro. Hal ini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nilai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f1-score macro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lebih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merata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pada dataset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Anidjar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et. al., 2023)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5A78074-D196-B65B-B602-13AA6AC46DC6}"/>
              </a:ext>
            </a:extLst>
          </p:cNvPr>
          <p:cNvSpPr/>
          <p:nvPr/>
        </p:nvSpPr>
        <p:spPr>
          <a:xfrm>
            <a:off x="1223408" y="3860884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40664" y="1444986"/>
            <a:ext cx="75357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Calon </a:t>
            </a:r>
            <a:r>
              <a:rPr lang="en-US" sz="4400" b="1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4400" b="1" dirty="0">
                <a:solidFill>
                  <a:srgbClr val="695941"/>
                </a:solidFill>
                <a:latin typeface="Barlow Light"/>
              </a:rPr>
              <a:t> 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201213"/>
            <a:ext cx="4834395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Latar</a:t>
            </a:r>
          </a:p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Belakang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7" name="Picture 2" descr="Tinta Millenial Sticker by rumah123 for iOS &amp; Android | GIPHY">
            <a:extLst>
              <a:ext uri="{FF2B5EF4-FFF2-40B4-BE49-F238E27FC236}">
                <a16:creationId xmlns:a16="http://schemas.microsoft.com/office/drawing/2014/main" id="{8EACC0FC-C091-53DA-F11D-81D31220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54" y="3994598"/>
            <a:ext cx="2676466" cy="26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A223798-63BB-78A2-D706-82BBFEF2CB42}"/>
              </a:ext>
            </a:extLst>
          </p:cNvPr>
          <p:cNvSpPr/>
          <p:nvPr/>
        </p:nvSpPr>
        <p:spPr>
          <a:xfrm>
            <a:off x="5086595" y="3860883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2" descr="Twitter Bird by Vitomir Gojak on Dribbble">
            <a:extLst>
              <a:ext uri="{FF2B5EF4-FFF2-40B4-BE49-F238E27FC236}">
                <a16:creationId xmlns:a16="http://schemas.microsoft.com/office/drawing/2014/main" id="{679DD628-1C72-22F0-69F5-825BCE36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64" y="4137343"/>
            <a:ext cx="3064158" cy="23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13A062-54CD-01DD-77C7-46252642CDB7}"/>
              </a:ext>
            </a:extLst>
          </p:cNvPr>
          <p:cNvSpPr/>
          <p:nvPr/>
        </p:nvSpPr>
        <p:spPr>
          <a:xfrm>
            <a:off x="8870802" y="3860881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Machine learning logo - Wi6Labs">
            <a:extLst>
              <a:ext uri="{FF2B5EF4-FFF2-40B4-BE49-F238E27FC236}">
                <a16:creationId xmlns:a16="http://schemas.microsoft.com/office/drawing/2014/main" id="{8DFC52B2-97CC-07E0-99CD-9EB118AB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9" y="4535453"/>
            <a:ext cx="2704006" cy="17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539277-6B91-8855-CBD6-61BBB273861A}"/>
              </a:ext>
            </a:extLst>
          </p:cNvPr>
          <p:cNvSpPr/>
          <p:nvPr/>
        </p:nvSpPr>
        <p:spPr>
          <a:xfrm>
            <a:off x="12730167" y="3860880"/>
            <a:ext cx="3292240" cy="2927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 descr="Survey Icon Png Circle Transparent PNG - 1032x1032 - Free Download on  NicePNG">
            <a:extLst>
              <a:ext uri="{FF2B5EF4-FFF2-40B4-BE49-F238E27FC236}">
                <a16:creationId xmlns:a16="http://schemas.microsoft.com/office/drawing/2014/main" id="{C739718D-4FE2-680B-D013-E636DEC2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874" y="3948318"/>
            <a:ext cx="2695594" cy="28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30">
            <a:extLst>
              <a:ext uri="{FF2B5EF4-FFF2-40B4-BE49-F238E27FC236}">
                <a16:creationId xmlns:a16="http://schemas.microsoft.com/office/drawing/2014/main" id="{5D218FE8-25BC-0CF4-F15B-23B8D996776A}"/>
              </a:ext>
            </a:extLst>
          </p:cNvPr>
          <p:cNvSpPr txBox="1"/>
          <p:nvPr/>
        </p:nvSpPr>
        <p:spPr>
          <a:xfrm>
            <a:off x="2184752" y="6788145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Pemilu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B8CDEB23-5EB3-5C0A-C9B4-3E299BD0373C}"/>
              </a:ext>
            </a:extLst>
          </p:cNvPr>
          <p:cNvSpPr txBox="1"/>
          <p:nvPr/>
        </p:nvSpPr>
        <p:spPr>
          <a:xfrm>
            <a:off x="6015896" y="6847882"/>
            <a:ext cx="1422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Twitter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7E761127-D86C-FBD2-3D0B-796BBE5195D2}"/>
              </a:ext>
            </a:extLst>
          </p:cNvPr>
          <p:cNvSpPr txBox="1"/>
          <p:nvPr/>
        </p:nvSpPr>
        <p:spPr>
          <a:xfrm>
            <a:off x="9577906" y="6785681"/>
            <a:ext cx="1873457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Machine Learning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22AAAE1B-AF66-3540-B84B-6551246C3092}"/>
              </a:ext>
            </a:extLst>
          </p:cNvPr>
          <p:cNvSpPr txBox="1"/>
          <p:nvPr/>
        </p:nvSpPr>
        <p:spPr>
          <a:xfrm>
            <a:off x="13112206" y="6775405"/>
            <a:ext cx="2528161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00" b="1" dirty="0">
                <a:solidFill>
                  <a:srgbClr val="695941"/>
                </a:solidFill>
                <a:latin typeface="Barlow Light"/>
              </a:rPr>
              <a:t>Survey </a:t>
            </a:r>
            <a:r>
              <a:rPr lang="en-US" sz="3600" b="1" dirty="0" err="1">
                <a:solidFill>
                  <a:srgbClr val="695941"/>
                </a:solidFill>
                <a:latin typeface="Barlow Light"/>
              </a:rPr>
              <a:t>Elektabilitas</a:t>
            </a:r>
            <a:endParaRPr lang="en-US" sz="3600" b="1" dirty="0">
              <a:solidFill>
                <a:srgbClr val="695941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319573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72997" y="3514175"/>
            <a:ext cx="13270962" cy="367198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77497" y="1581870"/>
            <a:ext cx="10523142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Barlow Light Bold"/>
              </a:rPr>
              <a:t>Contoh Implementasi Confusion Matrix</a:t>
            </a:r>
          </a:p>
          <a:p>
            <a:pPr>
              <a:lnSpc>
                <a:spcPts val="4759"/>
              </a:lnSpc>
            </a:pPr>
            <a:endParaRPr lang="en-US" sz="4199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67972" y="5751756"/>
            <a:ext cx="6446944" cy="158441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372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metode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mencari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hubungan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linear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2 variable atau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lebih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 Hasil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 Correlation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koefisien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berkisar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antara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0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sampai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1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berlaku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untuk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angka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negatif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dan Putra, 2021)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25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arlow Light"/>
              </a:rPr>
              <a:t>Survey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Elektabilitas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sebuah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survey yang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mengambil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sampel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acak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masyarakat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tentang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hak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pilih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mereka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calon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presiden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DC8C2E-1321-4B84-E552-564BC38D4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888" y="4205134"/>
            <a:ext cx="11502593" cy="48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6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28190" y="2376596"/>
            <a:ext cx="11891328" cy="315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Survey 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endParaRPr lang="en-US" sz="4200" dirty="0">
              <a:solidFill>
                <a:srgbClr val="FFFFFF"/>
              </a:solidFill>
              <a:latin typeface="Barlow Light Bold"/>
            </a:endParaRP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Dikarenakan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jumlah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yang tidak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seimbang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tiap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maka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melakukan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rata-rata per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sebelum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melanjutkan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ke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tahap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berikutnya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perhitungan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Barlow Light"/>
              </a:rPr>
              <a:t>Korelasi</a:t>
            </a:r>
            <a:r>
              <a:rPr lang="en-US" sz="3399" dirty="0">
                <a:solidFill>
                  <a:srgbClr val="FFFFFF"/>
                </a:solidFill>
                <a:latin typeface="Barlow Light"/>
              </a:rPr>
              <a:t> Pearson.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4100" name="Picture 4" descr="UAS - MYOB - XII AK 1&amp;2 - SMKN 1 POSO - HANDS. CH.SE. Ak. Gr | Quizizz">
            <a:extLst>
              <a:ext uri="{FF2B5EF4-FFF2-40B4-BE49-F238E27FC236}">
                <a16:creationId xmlns:a16="http://schemas.microsoft.com/office/drawing/2014/main" id="{D8AEE225-B4C1-9627-E976-282A08AB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563" y="5221734"/>
            <a:ext cx="3266472" cy="31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94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Landasan</a:t>
            </a:r>
          </a:p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Teori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8447" y="1591395"/>
            <a:ext cx="11891328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Barlow Light Bold"/>
              </a:rPr>
              <a:t>Pearson Correlation (</a:t>
            </a:r>
            <a:r>
              <a:rPr lang="en-US" sz="4200" dirty="0" err="1">
                <a:solidFill>
                  <a:srgbClr val="FFFFFF"/>
                </a:solidFill>
                <a:latin typeface="Barlow Light Bold"/>
              </a:rPr>
              <a:t>Contoh</a:t>
            </a:r>
            <a:r>
              <a:rPr lang="en-US" sz="4200" dirty="0">
                <a:solidFill>
                  <a:srgbClr val="FFFFFF"/>
                </a:solidFill>
                <a:latin typeface="Barlow Light Bold"/>
              </a:rPr>
              <a:t>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  <p:pic>
        <p:nvPicPr>
          <p:cNvPr id="3076" name="Picture 4" descr="Sticker Instagram Sticker by Ipsos i-Say for iOS &amp; Android | GIPHY">
            <a:extLst>
              <a:ext uri="{FF2B5EF4-FFF2-40B4-BE49-F238E27FC236}">
                <a16:creationId xmlns:a16="http://schemas.microsoft.com/office/drawing/2014/main" id="{FEF559EA-059B-43CC-6BE3-F3BD44A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" y="4429922"/>
            <a:ext cx="2991162" cy="29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4A639F6-F827-421C-1A3D-A4CABC52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305" y="4723258"/>
            <a:ext cx="11644539" cy="30833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1FD419-8F44-69A2-0A4D-7D6576A6C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7661" y="2613578"/>
            <a:ext cx="5106919" cy="17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04366" y="1673383"/>
            <a:ext cx="9466816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Fold Terbaik dari masing-masing calon presiden ditampilkan pada tabel berikut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"/>
              </a:rPr>
              <a:t>28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5382" y="4469172"/>
            <a:ext cx="10450547" cy="24015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04366" y="3893779"/>
            <a:ext cx="8796883" cy="249134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04366" y="6964137"/>
            <a:ext cx="8796883" cy="2014023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Anies Baswedan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29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04366" y="4055704"/>
            <a:ext cx="9036422" cy="260139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78296" y="6923799"/>
            <a:ext cx="8962492" cy="196795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Ganjar Pranowo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4944087" y="-1169212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1439" y="2868260"/>
            <a:ext cx="3660947" cy="789210"/>
            <a:chOff x="0" y="0"/>
            <a:chExt cx="2033045" cy="438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45" cy="438275"/>
            </a:xfrm>
            <a:custGeom>
              <a:avLst/>
              <a:gdLst/>
              <a:ahLst/>
              <a:cxnLst/>
              <a:rect l="l" t="t" r="r" b="b"/>
              <a:pathLst>
                <a:path w="2033045" h="438275">
                  <a:moveTo>
                    <a:pt x="203200" y="0"/>
                  </a:moveTo>
                  <a:lnTo>
                    <a:pt x="2033045" y="0"/>
                  </a:lnTo>
                  <a:lnTo>
                    <a:pt x="1829845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0044" y="1749583"/>
            <a:ext cx="2728617" cy="789210"/>
            <a:chOff x="0" y="0"/>
            <a:chExt cx="1515292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5292" cy="438275"/>
            </a:xfrm>
            <a:custGeom>
              <a:avLst/>
              <a:gdLst/>
              <a:ahLst/>
              <a:cxnLst/>
              <a:rect l="l" t="t" r="r" b="b"/>
              <a:pathLst>
                <a:path w="1515292" h="438275">
                  <a:moveTo>
                    <a:pt x="203200" y="0"/>
                  </a:moveTo>
                  <a:lnTo>
                    <a:pt x="1515292" y="0"/>
                  </a:lnTo>
                  <a:lnTo>
                    <a:pt x="1312092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20445" y="2149833"/>
            <a:ext cx="2047276" cy="6160993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81960" y="8088245"/>
            <a:ext cx="1834297" cy="18342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26" name="AutoShape 26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04366" y="4055704"/>
            <a:ext cx="9108997" cy="257277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64591" y="6895174"/>
            <a:ext cx="9048772" cy="199500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904366" y="1673383"/>
            <a:ext cx="9466816" cy="195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695941"/>
                </a:solidFill>
                <a:latin typeface="Barlow Light"/>
              </a:rPr>
              <a:t>Hasil perhitungan Pearson Correlation untuk data sentimen dan survei elektabilitas calon Prabowo Subianto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31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1201213"/>
            <a:ext cx="5010458" cy="223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sz="7999">
                <a:solidFill>
                  <a:srgbClr val="695941"/>
                </a:solidFill>
                <a:latin typeface="Barlow SemiCondensed Italics"/>
              </a:rPr>
              <a:t>Hasil dan 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3392" y="1245117"/>
            <a:ext cx="19093032" cy="8677424"/>
            <a:chOff x="0" y="0"/>
            <a:chExt cx="5028618" cy="2285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8617" cy="2285412"/>
            </a:xfrm>
            <a:custGeom>
              <a:avLst/>
              <a:gdLst/>
              <a:ahLst/>
              <a:cxnLst/>
              <a:rect l="l" t="t" r="r" b="b"/>
              <a:pathLst>
                <a:path w="5028617" h="2285412">
                  <a:moveTo>
                    <a:pt x="0" y="0"/>
                  </a:moveTo>
                  <a:lnTo>
                    <a:pt x="5028617" y="0"/>
                  </a:lnTo>
                  <a:lnTo>
                    <a:pt x="5028617" y="2285412"/>
                  </a:lnTo>
                  <a:lnTo>
                    <a:pt x="0" y="2285412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Kesimpulan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16172" y="313764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187630" y="2067961"/>
            <a:ext cx="11891328" cy="6944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Implementasi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Mesin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Sentiment analysis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Python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berbasis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website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framework Flask dan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Support Vector Machine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kernel Gaussian RBF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Barlow Light Bold"/>
              </a:rPr>
              <a:t>Fold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Terbaik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untuk masing-masing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adalah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fold ke-8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0,66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Anies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Baswedan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fold ke-5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0,72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Ganjar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Pranowo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dan fold ke-4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f1-score 0,78 untuk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Prabowo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Subianto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Korelasi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antara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data sentiment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survey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memiliki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hubungan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kuat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searah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Sehingga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dapat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disimpulkan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adanya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keterkaitan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antara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dengan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survei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portal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berita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Disimpulkan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dari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3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presiden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bahwa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positif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maka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semakin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elektabilitas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calon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arlow Light Bold"/>
              </a:rPr>
              <a:t>tersebut</a:t>
            </a:r>
            <a:r>
              <a:rPr lang="en-US" sz="3000" dirty="0">
                <a:solidFill>
                  <a:srgbClr val="FFFFFF"/>
                </a:solidFill>
                <a:latin typeface="Barlow Light Bold"/>
              </a:rPr>
              <a:t>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Barlow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"/>
              </a:rPr>
              <a:t>32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41759" y="2514757"/>
            <a:ext cx="6265919" cy="789210"/>
            <a:chOff x="0" y="0"/>
            <a:chExt cx="3479673" cy="43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79673" cy="438275"/>
            </a:xfrm>
            <a:custGeom>
              <a:avLst/>
              <a:gdLst/>
              <a:ahLst/>
              <a:cxnLst/>
              <a:rect l="l" t="t" r="r" b="b"/>
              <a:pathLst>
                <a:path w="3479673" h="438275">
                  <a:moveTo>
                    <a:pt x="203200" y="0"/>
                  </a:moveTo>
                  <a:lnTo>
                    <a:pt x="3479673" y="0"/>
                  </a:lnTo>
                  <a:lnTo>
                    <a:pt x="3276473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6DBC9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71426" y="3723067"/>
            <a:ext cx="11120997" cy="1258506"/>
            <a:chOff x="0" y="0"/>
            <a:chExt cx="5386833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63975" y="5438772"/>
            <a:ext cx="11120997" cy="1258506"/>
            <a:chOff x="0" y="0"/>
            <a:chExt cx="5386833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47180" y="7154478"/>
            <a:ext cx="11120997" cy="1258506"/>
            <a:chOff x="0" y="0"/>
            <a:chExt cx="5386833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86833" cy="609600"/>
            </a:xfrm>
            <a:custGeom>
              <a:avLst/>
              <a:gdLst/>
              <a:ahLst/>
              <a:cxnLst/>
              <a:rect l="l" t="t" r="r" b="b"/>
              <a:pathLst>
                <a:path w="5386833" h="609600">
                  <a:moveTo>
                    <a:pt x="203200" y="0"/>
                  </a:moveTo>
                  <a:lnTo>
                    <a:pt x="5386833" y="0"/>
                  </a:lnTo>
                  <a:lnTo>
                    <a:pt x="518363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42929" y="3818889"/>
            <a:ext cx="1066862" cy="106686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92660" y="5534594"/>
            <a:ext cx="1066862" cy="106686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42391" y="7250300"/>
            <a:ext cx="1066862" cy="106686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8213" y="7249321"/>
            <a:ext cx="2673220" cy="267322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64375" y="1696254"/>
            <a:ext cx="866823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Rumusan Masalah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63975" y="386813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1.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39126" y="3880819"/>
            <a:ext cx="9249224" cy="82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Support Vector Machine pada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02940" y="5443986"/>
            <a:ext cx="9871307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Kualitas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Sentiment Analysis untuk tweet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2024 dengan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menggunakan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400" dirty="0" err="1">
                <a:solidFill>
                  <a:srgbClr val="695941"/>
                </a:solidFill>
                <a:latin typeface="Barlow Light"/>
              </a:rPr>
              <a:t>metode</a:t>
            </a:r>
            <a:r>
              <a:rPr lang="en-US" sz="2400" dirty="0">
                <a:solidFill>
                  <a:srgbClr val="695941"/>
                </a:solidFill>
                <a:latin typeface="Barlow Light"/>
              </a:rPr>
              <a:t> 10-Fold Cross Validation dan Confusion Matrix?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35832" y="7309429"/>
            <a:ext cx="9828000" cy="83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695941"/>
                </a:solidFill>
                <a:latin typeface="Barlow Light"/>
              </a:rPr>
              <a:t>Apakah ada keterkaitan antara hasil analisa dengan survey elektabilitas portal berita?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82919" y="5591172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2.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15811" y="7261804"/>
            <a:ext cx="152002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Barlow Light Italics"/>
              </a:rPr>
              <a:t>3.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48" name="AutoShape 48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9" name="AutoShape 49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0" name="AutoShape 50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  <p:pic>
        <p:nvPicPr>
          <p:cNvPr id="2050" name="Picture 2" descr="Confused Question Mark Sticker by Le Guess Who for iOS &amp; Android | GIPHY">
            <a:extLst>
              <a:ext uri="{FF2B5EF4-FFF2-40B4-BE49-F238E27FC236}">
                <a16:creationId xmlns:a16="http://schemas.microsoft.com/office/drawing/2014/main" id="{50F582C3-F79B-E6D9-6F78-15D80119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231" y="6036769"/>
            <a:ext cx="2581272" cy="25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3392" y="1245117"/>
            <a:ext cx="19093032" cy="7660616"/>
            <a:chOff x="0" y="0"/>
            <a:chExt cx="5028618" cy="20176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2017611"/>
            </a:xfrm>
            <a:custGeom>
              <a:avLst/>
              <a:gdLst/>
              <a:ahLst/>
              <a:cxnLst/>
              <a:rect l="l" t="t" r="r" b="b"/>
              <a:pathLst>
                <a:path w="5028617" h="2017611">
                  <a:moveTo>
                    <a:pt x="0" y="0"/>
                  </a:moveTo>
                  <a:lnTo>
                    <a:pt x="5028617" y="0"/>
                  </a:lnTo>
                  <a:lnTo>
                    <a:pt x="5028617" y="2017611"/>
                  </a:lnTo>
                  <a:lnTo>
                    <a:pt x="0" y="2017611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00136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525" y="191731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3718" y="1321317"/>
            <a:ext cx="454166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Saran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005970" y="1049995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37342" y="1666558"/>
            <a:ext cx="1535129" cy="77035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392114" y="2615871"/>
            <a:ext cx="11891328" cy="47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Berdasarkan hasil proses scraping, ada kendala untuk melakukan penarikan data pada twitter sehingga disarankan untuk mencari alternatif lain saat mencari sumber data.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arlow Light Bold"/>
              </a:rPr>
              <a:t>Untuk topik sentiment analysis, disarankan untuk mendalami topik parameter tuning disertai dengan penggunakan kernel lain seperti linear, polynomial, dan sigmoid dengan tema calon presiden pada penelitian selanjutnya.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95941"/>
                </a:solidFill>
                <a:latin typeface="Antic Italics"/>
              </a:rPr>
              <a:t>33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76825" y="4303604"/>
            <a:ext cx="12172157" cy="177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0"/>
              </a:lnSpc>
            </a:pPr>
            <a:r>
              <a:rPr lang="en-US" sz="12500" spc="625">
                <a:solidFill>
                  <a:srgbClr val="F1ECE5"/>
                </a:solidFill>
                <a:latin typeface="Barlow SemiCondensed Bold Italics"/>
              </a:rPr>
              <a:t>TERIMA KASIH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2880784" y="1913439"/>
            <a:ext cx="1344853" cy="17527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843678" y="1913439"/>
            <a:ext cx="1344853" cy="17527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5687658" y="7753561"/>
            <a:ext cx="1907919" cy="1907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15610" y="4239812"/>
            <a:ext cx="4172811" cy="4556336"/>
            <a:chOff x="0" y="0"/>
            <a:chExt cx="1176777" cy="1284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08727" y="4017423"/>
            <a:ext cx="4172811" cy="4556336"/>
            <a:chOff x="0" y="0"/>
            <a:chExt cx="1176777" cy="1284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F6F2E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50163" y="2322583"/>
            <a:ext cx="7987674" cy="789210"/>
            <a:chOff x="0" y="0"/>
            <a:chExt cx="4435820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35820" cy="438275"/>
            </a:xfrm>
            <a:custGeom>
              <a:avLst/>
              <a:gdLst/>
              <a:ahLst/>
              <a:cxnLst/>
              <a:rect l="l" t="t" r="r" b="b"/>
              <a:pathLst>
                <a:path w="4435820" h="438275">
                  <a:moveTo>
                    <a:pt x="203200" y="0"/>
                  </a:moveTo>
                  <a:lnTo>
                    <a:pt x="4435820" y="0"/>
                  </a:lnTo>
                  <a:lnTo>
                    <a:pt x="4232620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54188" y="4226444"/>
            <a:ext cx="4172811" cy="4556336"/>
            <a:chOff x="0" y="0"/>
            <a:chExt cx="1176777" cy="1284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847305" y="4004055"/>
            <a:ext cx="4172811" cy="4556336"/>
            <a:chOff x="0" y="0"/>
            <a:chExt cx="1176777" cy="12849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19067" y="5347254"/>
            <a:ext cx="2952024" cy="189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Referensi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bacaan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dengan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topik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Sentiment Analysis dan Text Mining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47508" y="3652575"/>
            <a:ext cx="1329417" cy="997063"/>
            <a:chOff x="0" y="0"/>
            <a:chExt cx="812800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5060" y="4226444"/>
            <a:ext cx="4172811" cy="4556336"/>
            <a:chOff x="0" y="0"/>
            <a:chExt cx="1176777" cy="12849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128178" y="4004055"/>
            <a:ext cx="4172811" cy="4556336"/>
            <a:chOff x="0" y="0"/>
            <a:chExt cx="1176777" cy="12849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6777" cy="1284935"/>
            </a:xfrm>
            <a:custGeom>
              <a:avLst/>
              <a:gdLst/>
              <a:ahLst/>
              <a:cxnLst/>
              <a:rect l="l" t="t" r="r" b="b"/>
              <a:pathLst>
                <a:path w="1176777" h="1284935">
                  <a:moveTo>
                    <a:pt x="0" y="0"/>
                  </a:moveTo>
                  <a:lnTo>
                    <a:pt x="1176777" y="0"/>
                  </a:lnTo>
                  <a:lnTo>
                    <a:pt x="1176777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E6DBC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550901" y="3652575"/>
            <a:ext cx="1329417" cy="997063"/>
            <a:chOff x="0" y="0"/>
            <a:chExt cx="812800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12323" y="3652575"/>
            <a:ext cx="1329417" cy="997063"/>
            <a:chOff x="0" y="0"/>
            <a:chExt cx="812800" cy="6096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089" y="7928176"/>
            <a:ext cx="2482215" cy="248221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813414" y="2718598"/>
            <a:ext cx="886300" cy="78639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422348" y="1527245"/>
            <a:ext cx="7443304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95941"/>
                </a:solidFill>
                <a:latin typeface="Barlow SemiCondensed Italics"/>
              </a:rPr>
              <a:t>Tujuan Penelitian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52205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1.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04423" y="4353557"/>
            <a:ext cx="3099191" cy="384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695941"/>
                </a:solidFill>
                <a:latin typeface="Barlow Light"/>
              </a:rPr>
              <a:t>Bentuk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Text Mining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memprediksi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hasil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calon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presiden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2024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berdasarkan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data Twitter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ntic Italics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909806" y="4846573"/>
            <a:ext cx="2609554" cy="28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Mengimplementasi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ilmu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dan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teori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selama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perkuliahan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695941"/>
                </a:solidFill>
                <a:latin typeface="Barlow Light"/>
              </a:rPr>
              <a:t>dalam</a:t>
            </a:r>
            <a:r>
              <a:rPr lang="en-US" sz="2700" dirty="0">
                <a:solidFill>
                  <a:srgbClr val="695941"/>
                </a:solidFill>
                <a:latin typeface="Barlow Light"/>
              </a:rPr>
              <a:t> bidang Machine Learning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455599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2.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17021" y="3727244"/>
            <a:ext cx="15200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3.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998448" y="2718598"/>
            <a:ext cx="886300" cy="78639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95754" y="466265"/>
            <a:ext cx="4795551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59" name="AutoShape 59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0" name="AutoShape 60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1" name="AutoShape 61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63" name="TextBox 63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695941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1935418"/>
            <a:ext cx="8105215" cy="651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1. Correlation Between Twitter Sentiment Analysis with Three Kernels Using Algorithm Support Vector Machine (SVM) Governor Candidate Electability Level.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Dionisia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Bhisetya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Rarasati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Josef Cristian Adi Putra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Pada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studi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kasus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pemilihan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gubernur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DKI Jakarta, kernel dengan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terbaik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Gaussian RBF 90.58%,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diikuti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dengan Linear 85.87%, dan Polynomial 78.5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06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2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2.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Analisis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Sentimen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Twitter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Kuliah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Online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Pasca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Covid-19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Menggunakan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Support Vector Machine dan Naive Bayes.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Hendrik Setiawan,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Ema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Utami,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Sudarmawan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kuliah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online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pasca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covid-19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memiliki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85%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sedangkan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81.2%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01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3.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Komparasi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Algoritma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SVM Dan Naive Bayes Untuk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Klasifikasi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Kestabilan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Barlow Light Bold"/>
              </a:rPr>
              <a:t>Jaringan</a:t>
            </a:r>
            <a:r>
              <a:rPr lang="en-US" sz="3100" dirty="0">
                <a:solidFill>
                  <a:srgbClr val="FFFFFF"/>
                </a:solidFill>
                <a:latin typeface="Barlow Light Bold"/>
              </a:rPr>
              <a:t> Listrik.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Sri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Diantika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Windu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Gata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Hiya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Nalatissifa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Mareanus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Lase.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Support Vector Machine pada data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kestabilan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jaringan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mendapatkan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98.8%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sementara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jika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97.64%.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08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F7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29566">
            <a:off x="7466663" y="-976168"/>
            <a:ext cx="1920558" cy="12407487"/>
            <a:chOff x="0" y="0"/>
            <a:chExt cx="505826" cy="3267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826" cy="3267816"/>
            </a:xfrm>
            <a:custGeom>
              <a:avLst/>
              <a:gdLst/>
              <a:ahLst/>
              <a:cxnLst/>
              <a:rect l="l" t="t" r="r" b="b"/>
              <a:pathLst>
                <a:path w="505826" h="3267816">
                  <a:moveTo>
                    <a:pt x="0" y="0"/>
                  </a:moveTo>
                  <a:lnTo>
                    <a:pt x="505826" y="0"/>
                  </a:lnTo>
                  <a:lnTo>
                    <a:pt x="505826" y="3267816"/>
                  </a:lnTo>
                  <a:lnTo>
                    <a:pt x="0" y="3267816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29566">
            <a:off x="10474086" y="-1380932"/>
            <a:ext cx="4014845" cy="13023247"/>
            <a:chOff x="0" y="0"/>
            <a:chExt cx="1057408" cy="342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7408" cy="3429991"/>
            </a:xfrm>
            <a:custGeom>
              <a:avLst/>
              <a:gdLst/>
              <a:ahLst/>
              <a:cxnLst/>
              <a:rect l="l" t="t" r="r" b="b"/>
              <a:pathLst>
                <a:path w="1057408" h="3429991">
                  <a:moveTo>
                    <a:pt x="0" y="0"/>
                  </a:moveTo>
                  <a:lnTo>
                    <a:pt x="1057408" y="0"/>
                  </a:lnTo>
                  <a:lnTo>
                    <a:pt x="1057408" y="3429991"/>
                  </a:lnTo>
                  <a:lnTo>
                    <a:pt x="0" y="3429991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129566">
            <a:off x="15509346" y="-1359291"/>
            <a:ext cx="810203" cy="12815907"/>
            <a:chOff x="0" y="0"/>
            <a:chExt cx="213387" cy="337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7" cy="3375383"/>
            </a:xfrm>
            <a:custGeom>
              <a:avLst/>
              <a:gdLst/>
              <a:ahLst/>
              <a:cxnLst/>
              <a:rect l="l" t="t" r="r" b="b"/>
              <a:pathLst>
                <a:path w="213387" h="3375383">
                  <a:moveTo>
                    <a:pt x="0" y="0"/>
                  </a:moveTo>
                  <a:lnTo>
                    <a:pt x="213387" y="0"/>
                  </a:lnTo>
                  <a:lnTo>
                    <a:pt x="213387" y="3375383"/>
                  </a:lnTo>
                  <a:lnTo>
                    <a:pt x="0" y="3375383"/>
                  </a:lnTo>
                  <a:close/>
                </a:path>
              </a:pathLst>
            </a:custGeom>
            <a:solidFill>
              <a:srgbClr val="A695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41156" y="9128590"/>
            <a:ext cx="2358485" cy="793952"/>
            <a:chOff x="0" y="0"/>
            <a:chExt cx="1810856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0856" cy="609600"/>
            </a:xfrm>
            <a:custGeom>
              <a:avLst/>
              <a:gdLst/>
              <a:ahLst/>
              <a:cxnLst/>
              <a:rect l="l" t="t" r="r" b="b"/>
              <a:pathLst>
                <a:path w="1810856" h="609600">
                  <a:moveTo>
                    <a:pt x="203200" y="0"/>
                  </a:moveTo>
                  <a:lnTo>
                    <a:pt x="1810856" y="0"/>
                  </a:lnTo>
                  <a:lnTo>
                    <a:pt x="160765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2516" y="2002093"/>
            <a:ext cx="19093032" cy="6629789"/>
            <a:chOff x="0" y="0"/>
            <a:chExt cx="5028618" cy="1746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28617" cy="1746117"/>
            </a:xfrm>
            <a:custGeom>
              <a:avLst/>
              <a:gdLst/>
              <a:ahLst/>
              <a:cxnLst/>
              <a:rect l="l" t="t" r="r" b="b"/>
              <a:pathLst>
                <a:path w="5028617" h="1746117">
                  <a:moveTo>
                    <a:pt x="0" y="0"/>
                  </a:moveTo>
                  <a:lnTo>
                    <a:pt x="5028617" y="0"/>
                  </a:lnTo>
                  <a:lnTo>
                    <a:pt x="5028617" y="1746117"/>
                  </a:lnTo>
                  <a:lnTo>
                    <a:pt x="0" y="1746117"/>
                  </a:lnTo>
                  <a:close/>
                </a:path>
              </a:pathLst>
            </a:custGeom>
            <a:solidFill>
              <a:srgbClr val="A69580">
                <a:alpha val="8862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0722" y="3137472"/>
            <a:ext cx="3190300" cy="789210"/>
            <a:chOff x="0" y="0"/>
            <a:chExt cx="1771679" cy="438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1299" y="1977132"/>
            <a:ext cx="3190300" cy="789210"/>
            <a:chOff x="0" y="0"/>
            <a:chExt cx="1771679" cy="4382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1679" cy="438275"/>
            </a:xfrm>
            <a:custGeom>
              <a:avLst/>
              <a:gdLst/>
              <a:ahLst/>
              <a:cxnLst/>
              <a:rect l="l" t="t" r="r" b="b"/>
              <a:pathLst>
                <a:path w="1771679" h="438275">
                  <a:moveTo>
                    <a:pt x="203200" y="0"/>
                  </a:moveTo>
                  <a:lnTo>
                    <a:pt x="1771679" y="0"/>
                  </a:lnTo>
                  <a:lnTo>
                    <a:pt x="1568479" y="438275"/>
                  </a:lnTo>
                  <a:lnTo>
                    <a:pt x="0" y="43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BEAA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4440" y="1457427"/>
            <a:ext cx="4541665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>
                <a:solidFill>
                  <a:srgbClr val="FFFFFF"/>
                </a:solidFill>
                <a:latin typeface="Barlow SemiCondensed Italics"/>
              </a:rPr>
              <a:t>Penelitian Terdahulu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4465068" y="903906"/>
            <a:ext cx="1343870" cy="4171739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77" y="3958471"/>
            <a:ext cx="1535129" cy="77035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16105" y="2619058"/>
            <a:ext cx="8105215" cy="55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Barlow Light Bold"/>
              </a:rPr>
              <a:t>4. KOMPARASI ALGORITMA NAIVE BAYES DAN SUPPORT VECTOR MACHINE UNTUK ANALISA SENTIMEN REVIEW FILM.</a:t>
            </a:r>
          </a:p>
          <a:p>
            <a:pPr algn="just">
              <a:lnSpc>
                <a:spcPts val="4340"/>
              </a:lnSpc>
            </a:pPr>
            <a:endParaRPr lang="en-US" sz="3100" dirty="0">
              <a:solidFill>
                <a:srgbClr val="FFFFFF"/>
              </a:solidFill>
              <a:latin typeface="Barlow Light Bold"/>
            </a:endParaRPr>
          </a:p>
          <a:p>
            <a:pPr algn="just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Penulis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: Elly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Indrayuni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Barlow Light"/>
            </a:endParaRPr>
          </a:p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Barlow Light"/>
              </a:rPr>
              <a:t>Kesimpulan :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Penelitian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analisis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sentiment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pengguna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twitter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terhadap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review film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menggunakan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confussion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matrix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menunjukan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bahwa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akurasi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SVM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90% dan untuk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algoritma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Naïve Bayes </a:t>
            </a:r>
            <a:r>
              <a:rPr lang="en-US" sz="2700" dirty="0" err="1">
                <a:solidFill>
                  <a:srgbClr val="FFFFFF"/>
                </a:solidFill>
                <a:latin typeface="Barlow Light"/>
              </a:rPr>
              <a:t>sebesar</a:t>
            </a:r>
            <a:r>
              <a:rPr lang="en-US" sz="2700" dirty="0">
                <a:solidFill>
                  <a:srgbClr val="FFFFFF"/>
                </a:solidFill>
                <a:latin typeface="Barlow Light"/>
              </a:rPr>
              <a:t> 84.5%.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04906" y="9237376"/>
            <a:ext cx="134485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695941"/>
                </a:solidFill>
                <a:latin typeface="Antic Italics"/>
              </a:rPr>
              <a:t>09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55490" y="8246704"/>
            <a:ext cx="1535129" cy="770356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578688" y="313764"/>
            <a:ext cx="5256593" cy="793952"/>
            <a:chOff x="0" y="0"/>
            <a:chExt cx="403603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5C5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5754" y="466265"/>
            <a:ext cx="479555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Antic Italics"/>
              </a:rPr>
              <a:t>SIDANG SKRIPSI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446936" y="564418"/>
            <a:ext cx="8611039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715937" y="1622495"/>
            <a:ext cx="5915855" cy="0"/>
          </a:xfrm>
          <a:prstGeom prst="line">
            <a:avLst/>
          </a:prstGeom>
          <a:ln w="38100" cap="flat">
            <a:solidFill>
              <a:srgbClr val="D5C5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 rot="-4326899">
            <a:off x="12304079" y="1105963"/>
            <a:ext cx="1125794" cy="0"/>
          </a:xfrm>
          <a:prstGeom prst="line">
            <a:avLst/>
          </a:prstGeom>
          <a:ln w="38100" cap="flat">
            <a:solidFill>
              <a:srgbClr val="CDBE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93145" y="523415"/>
            <a:ext cx="1183142" cy="83302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511457" y="494840"/>
            <a:ext cx="3432502" cy="82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UNIVERSITAS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ntic Italics"/>
              </a:rPr>
              <a:t>BUNDA MULIA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1659</Words>
  <Application>Microsoft Office PowerPoint</Application>
  <PresentationFormat>Custom</PresentationFormat>
  <Paragraphs>368</Paragraphs>
  <Slides>41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Antic</vt:lpstr>
      <vt:lpstr>Arial</vt:lpstr>
      <vt:lpstr>Barlow SemiCondensed Italics</vt:lpstr>
      <vt:lpstr>Barlow SemiCondensed Bold Italics</vt:lpstr>
      <vt:lpstr>Barlow Light Bold</vt:lpstr>
      <vt:lpstr>Barlow Light Italics</vt:lpstr>
      <vt:lpstr>Barlow Italics</vt:lpstr>
      <vt:lpstr>Calibri</vt:lpstr>
      <vt:lpstr>Barlow Light</vt:lpstr>
      <vt:lpstr>Antic Italics</vt:lpstr>
      <vt:lpstr>Garet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 Michael</dc:title>
  <cp:lastModifiedBy>Michael Alfonso</cp:lastModifiedBy>
  <cp:revision>22</cp:revision>
  <dcterms:created xsi:type="dcterms:W3CDTF">2006-08-16T00:00:00Z</dcterms:created>
  <dcterms:modified xsi:type="dcterms:W3CDTF">2023-08-02T14:37:05Z</dcterms:modified>
  <dc:identifier>DAFh4Vqknwg</dc:identifier>
</cp:coreProperties>
</file>